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78" r:id="rId6"/>
    <p:sldId id="257" r:id="rId7"/>
    <p:sldId id="279" r:id="rId8"/>
    <p:sldId id="280" r:id="rId9"/>
    <p:sldId id="258" r:id="rId10"/>
    <p:sldId id="281" r:id="rId11"/>
    <p:sldId id="282" r:id="rId12"/>
    <p:sldId id="287" r:id="rId13"/>
    <p:sldId id="283" r:id="rId14"/>
    <p:sldId id="286" r:id="rId15"/>
    <p:sldId id="284" r:id="rId16"/>
    <p:sldId id="277" r:id="rId17"/>
    <p:sldId id="28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771" autoAdjust="0"/>
  </p:normalViewPr>
  <p:slideViewPr>
    <p:cSldViewPr snapToGrid="0">
      <p:cViewPr varScale="1">
        <p:scale>
          <a:sx n="78" d="100"/>
          <a:sy n="78" d="100"/>
        </p:scale>
        <p:origin x="103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8/29/2025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8/29/2025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4054211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1460091" y="196645"/>
            <a:ext cx="9271818" cy="1248697"/>
          </a:xfrm>
        </p:spPr>
        <p:txBody>
          <a:bodyPr/>
          <a:lstStyle/>
          <a:p>
            <a:r>
              <a:rPr lang="en-US" sz="2600" dirty="0">
                <a:solidFill>
                  <a:srgbClr val="FFFFFF"/>
                </a:solidFill>
                <a:latin typeface="Bahnschrift SemiLight Condensed" panose="020B0502040204020203" pitchFamily="34" charset="0"/>
              </a:rPr>
              <a:t>IoT-Enabled Intelligent Home Assistant
with Power Management Features</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11358" y="3787842"/>
            <a:ext cx="4925188" cy="1649398"/>
          </a:xfrm>
        </p:spPr>
        <p:txBody>
          <a:bodyPr>
            <a:normAutofit lnSpcReduction="10000"/>
          </a:bodyPr>
          <a:lstStyle/>
          <a:p>
            <a:r>
              <a:rPr lang="en-US" sz="2000" dirty="0">
                <a:solidFill>
                  <a:srgbClr val="FFFFFF"/>
                </a:solidFill>
                <a:latin typeface="Bahnschrift SemiCondensed" panose="020B0502040204020203" pitchFamily="34" charset="0"/>
              </a:rPr>
              <a:t>Sai Ram Reddy Ganta–</a:t>
            </a:r>
          </a:p>
          <a:p>
            <a:r>
              <a:rPr lang="en-US" sz="2000" dirty="0">
                <a:solidFill>
                  <a:srgbClr val="FFFFFF"/>
                </a:solidFill>
                <a:latin typeface="Bahnschrift SemiCondensed" panose="020B0502040204020203" pitchFamily="34" charset="0"/>
              </a:rPr>
              <a:t>MSc Electronic and Computer Technology (IoT)</a:t>
            </a:r>
            <a:r>
              <a:rPr lang="en-US" sz="2000" dirty="0">
                <a:solidFill>
                  <a:schemeClr val="tx1"/>
                </a:solidFill>
                <a:latin typeface="Bahnschrift SemiCondensed" panose="020B0502040204020203" pitchFamily="34" charset="0"/>
              </a:rPr>
              <a:t> </a:t>
            </a:r>
            <a:r>
              <a:rPr lang="en-US" sz="2000" dirty="0">
                <a:solidFill>
                  <a:schemeClr val="bg1"/>
                </a:solidFill>
                <a:latin typeface="Bahnschrift SemiCondensed" panose="020B0502040204020203" pitchFamily="34" charset="0"/>
              </a:rPr>
              <a:t>DUBLIN CITY UNIVERSITY, IRELAND | August 2025</a:t>
            </a:r>
          </a:p>
          <a:p>
            <a:r>
              <a:rPr lang="en-US" dirty="0"/>
              <a:t>​</a:t>
            </a:r>
          </a:p>
        </p:txBody>
      </p:sp>
      <p:pic>
        <p:nvPicPr>
          <p:cNvPr id="7" name="Picture Placeholder 6">
            <a:extLst>
              <a:ext uri="{FF2B5EF4-FFF2-40B4-BE49-F238E27FC236}">
                <a16:creationId xmlns:a16="http://schemas.microsoft.com/office/drawing/2014/main" id="{138CB2AD-F4B3-B17E-56DB-C86C9A263780}"/>
              </a:ext>
            </a:extLst>
          </p:cNvPr>
          <p:cNvPicPr>
            <a:picLocks noGrp="1" noChangeAspect="1"/>
          </p:cNvPicPr>
          <p:nvPr>
            <p:ph type="pic" sz="quarter" idx="13"/>
          </p:nvPr>
        </p:nvPicPr>
        <p:blipFill>
          <a:blip r:embed="rId2"/>
          <a:srcRect l="11539" r="11539"/>
          <a:stretch>
            <a:fillRect/>
          </a:stretch>
        </p:blipFill>
        <p:spPr>
          <a:xfrm flipH="1">
            <a:off x="555454" y="2078005"/>
            <a:ext cx="5343900" cy="4314478"/>
          </a:xfrm>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F746-C8EB-CD57-3075-633D9F33DFD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9EBF27-EF5A-5F1C-8D1F-ADFDE2AC1230}"/>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pic>
        <p:nvPicPr>
          <p:cNvPr id="9" name="Picture 8">
            <a:extLst>
              <a:ext uri="{FF2B5EF4-FFF2-40B4-BE49-F238E27FC236}">
                <a16:creationId xmlns:a16="http://schemas.microsoft.com/office/drawing/2014/main" id="{9BB445C3-564F-173F-A23E-7123C14BEDE8}"/>
              </a:ext>
            </a:extLst>
          </p:cNvPr>
          <p:cNvPicPr>
            <a:picLocks noChangeAspect="1"/>
          </p:cNvPicPr>
          <p:nvPr/>
        </p:nvPicPr>
        <p:blipFill>
          <a:blip r:embed="rId3"/>
          <a:stretch>
            <a:fillRect/>
          </a:stretch>
        </p:blipFill>
        <p:spPr>
          <a:xfrm>
            <a:off x="4235014" y="270163"/>
            <a:ext cx="3721972" cy="2462645"/>
          </a:xfrm>
          <a:prstGeom prst="rect">
            <a:avLst/>
          </a:prstGeom>
        </p:spPr>
      </p:pic>
      <p:pic>
        <p:nvPicPr>
          <p:cNvPr id="11" name="Picture 10">
            <a:extLst>
              <a:ext uri="{FF2B5EF4-FFF2-40B4-BE49-F238E27FC236}">
                <a16:creationId xmlns:a16="http://schemas.microsoft.com/office/drawing/2014/main" id="{96CF0CCA-DAAD-7841-67FF-45844C2E2032}"/>
              </a:ext>
            </a:extLst>
          </p:cNvPr>
          <p:cNvPicPr>
            <a:picLocks noChangeAspect="1"/>
          </p:cNvPicPr>
          <p:nvPr/>
        </p:nvPicPr>
        <p:blipFill>
          <a:blip r:embed="rId4"/>
          <a:stretch>
            <a:fillRect/>
          </a:stretch>
        </p:blipFill>
        <p:spPr>
          <a:xfrm>
            <a:off x="197427" y="871249"/>
            <a:ext cx="3857625" cy="4631747"/>
          </a:xfrm>
          <a:prstGeom prst="rect">
            <a:avLst/>
          </a:prstGeom>
        </p:spPr>
      </p:pic>
      <p:pic>
        <p:nvPicPr>
          <p:cNvPr id="13" name="Picture 12">
            <a:extLst>
              <a:ext uri="{FF2B5EF4-FFF2-40B4-BE49-F238E27FC236}">
                <a16:creationId xmlns:a16="http://schemas.microsoft.com/office/drawing/2014/main" id="{EFD42E18-90E0-8C18-A2CC-92CF49D6061A}"/>
              </a:ext>
            </a:extLst>
          </p:cNvPr>
          <p:cNvPicPr>
            <a:picLocks noChangeAspect="1"/>
          </p:cNvPicPr>
          <p:nvPr/>
        </p:nvPicPr>
        <p:blipFill>
          <a:blip r:embed="rId5"/>
          <a:stretch>
            <a:fillRect/>
          </a:stretch>
        </p:blipFill>
        <p:spPr>
          <a:xfrm>
            <a:off x="8136947" y="270163"/>
            <a:ext cx="3857626" cy="2462645"/>
          </a:xfrm>
          <a:prstGeom prst="rect">
            <a:avLst/>
          </a:prstGeom>
        </p:spPr>
      </p:pic>
      <p:pic>
        <p:nvPicPr>
          <p:cNvPr id="15" name="Picture 14">
            <a:extLst>
              <a:ext uri="{FF2B5EF4-FFF2-40B4-BE49-F238E27FC236}">
                <a16:creationId xmlns:a16="http://schemas.microsoft.com/office/drawing/2014/main" id="{BC7B4DB7-3038-7D19-2145-1DA5ED4292B3}"/>
              </a:ext>
            </a:extLst>
          </p:cNvPr>
          <p:cNvPicPr>
            <a:picLocks noChangeAspect="1"/>
          </p:cNvPicPr>
          <p:nvPr/>
        </p:nvPicPr>
        <p:blipFill>
          <a:blip r:embed="rId6"/>
          <a:stretch>
            <a:fillRect/>
          </a:stretch>
        </p:blipFill>
        <p:spPr>
          <a:xfrm>
            <a:off x="4219281" y="3369605"/>
            <a:ext cx="3901934" cy="2462645"/>
          </a:xfrm>
          <a:prstGeom prst="rect">
            <a:avLst/>
          </a:prstGeom>
        </p:spPr>
      </p:pic>
      <p:sp>
        <p:nvSpPr>
          <p:cNvPr id="16" name="TextBox 15">
            <a:extLst>
              <a:ext uri="{FF2B5EF4-FFF2-40B4-BE49-F238E27FC236}">
                <a16:creationId xmlns:a16="http://schemas.microsoft.com/office/drawing/2014/main" id="{BBC71729-E263-6FD3-8070-1561991D37C2}"/>
              </a:ext>
            </a:extLst>
          </p:cNvPr>
          <p:cNvSpPr txBox="1"/>
          <p:nvPr/>
        </p:nvSpPr>
        <p:spPr>
          <a:xfrm>
            <a:off x="197427" y="5729083"/>
            <a:ext cx="3857625" cy="800219"/>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3: PIR sensor detection test (LED ON during motion).</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8" name="TextBox 17">
            <a:extLst>
              <a:ext uri="{FF2B5EF4-FFF2-40B4-BE49-F238E27FC236}">
                <a16:creationId xmlns:a16="http://schemas.microsoft.com/office/drawing/2014/main" id="{8CF8A5A6-C86E-3B07-E144-00803513D230}"/>
              </a:ext>
            </a:extLst>
          </p:cNvPr>
          <p:cNvSpPr txBox="1"/>
          <p:nvPr/>
        </p:nvSpPr>
        <p:spPr>
          <a:xfrm>
            <a:off x="4235014" y="2732808"/>
            <a:ext cx="3721972" cy="523220"/>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5: LCD display showing live data and fan state.</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33F9E9D-9FEC-BF66-7FE1-97CD51BDCDEC}"/>
              </a:ext>
            </a:extLst>
          </p:cNvPr>
          <p:cNvSpPr txBox="1"/>
          <p:nvPr/>
        </p:nvSpPr>
        <p:spPr>
          <a:xfrm>
            <a:off x="8121214" y="2777482"/>
            <a:ext cx="3721972" cy="523220"/>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6: Picture of Web Interface (LED Control + Sensor Display</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D20433C6-8AA5-4E07-66B8-D7BCA989D54B}"/>
              </a:ext>
            </a:extLst>
          </p:cNvPr>
          <p:cNvSpPr txBox="1"/>
          <p:nvPr/>
        </p:nvSpPr>
        <p:spPr>
          <a:xfrm>
            <a:off x="4219280" y="5945827"/>
            <a:ext cx="3721972" cy="523220"/>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7: LED modules operating together under control logic.</a:t>
            </a:r>
            <a:endParaRPr lang="en-IN"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3DA004AE-087C-FE7B-FB65-5A1E68767B58}"/>
              </a:ext>
            </a:extLst>
          </p:cNvPr>
          <p:cNvPicPr>
            <a:picLocks noChangeAspect="1"/>
          </p:cNvPicPr>
          <p:nvPr/>
        </p:nvPicPr>
        <p:blipFill>
          <a:blip r:embed="rId7"/>
          <a:stretch>
            <a:fillRect/>
          </a:stretch>
        </p:blipFill>
        <p:spPr>
          <a:xfrm>
            <a:off x="8270324" y="3369605"/>
            <a:ext cx="3721972" cy="2462644"/>
          </a:xfrm>
          <a:prstGeom prst="rect">
            <a:avLst/>
          </a:prstGeom>
        </p:spPr>
      </p:pic>
      <p:sp>
        <p:nvSpPr>
          <p:cNvPr id="28" name="TextBox 27">
            <a:extLst>
              <a:ext uri="{FF2B5EF4-FFF2-40B4-BE49-F238E27FC236}">
                <a16:creationId xmlns:a16="http://schemas.microsoft.com/office/drawing/2014/main" id="{B30FF95E-CE9C-17EC-EC3B-E9F909DCACC1}"/>
              </a:ext>
            </a:extLst>
          </p:cNvPr>
          <p:cNvSpPr txBox="1"/>
          <p:nvPr/>
        </p:nvSpPr>
        <p:spPr>
          <a:xfrm>
            <a:off x="8121214" y="5901152"/>
            <a:ext cx="3721972" cy="523220"/>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8: LED 3 module operating manually under control logic through web interface.</a:t>
            </a:r>
            <a:endParaRPr lang="en-IN"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251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5A76F-D616-6554-C980-CC85B22D00E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1D994D-4887-623A-DA3E-BA1FA4BD9EFC}"/>
              </a:ext>
            </a:extLst>
          </p:cNvPr>
          <p:cNvSpPr>
            <a:spLocks noGrp="1"/>
          </p:cNvSpPr>
          <p:nvPr>
            <p:ph type="sldNum" sz="quarter" idx="12"/>
          </p:nvPr>
        </p:nvSpPr>
        <p:spPr/>
        <p:txBody>
          <a:bodyPr/>
          <a:lstStyle/>
          <a:p>
            <a:fld id="{A402E4C0-AD5E-4E8C-9F21-7CCE474BDCEB}" type="slidenum">
              <a:rPr lang="en-US" smtClean="0"/>
              <a:t>11</a:t>
            </a:fld>
            <a:endParaRPr lang="en-US" dirty="0"/>
          </a:p>
        </p:txBody>
      </p:sp>
      <p:sp>
        <p:nvSpPr>
          <p:cNvPr id="6" name="Title 5">
            <a:extLst>
              <a:ext uri="{FF2B5EF4-FFF2-40B4-BE49-F238E27FC236}">
                <a16:creationId xmlns:a16="http://schemas.microsoft.com/office/drawing/2014/main" id="{745FE680-32BE-C78D-E2E7-8BCA70724ED8}"/>
              </a:ext>
            </a:extLst>
          </p:cNvPr>
          <p:cNvSpPr>
            <a:spLocks noGrp="1"/>
          </p:cNvSpPr>
          <p:nvPr>
            <p:ph type="title"/>
          </p:nvPr>
        </p:nvSpPr>
        <p:spPr>
          <a:xfrm>
            <a:off x="1794933" y="420158"/>
            <a:ext cx="8534400" cy="6017683"/>
          </a:xfrm>
        </p:spPr>
        <p:txBody>
          <a:bodyPr/>
          <a:lstStyle/>
          <a:p>
            <a:r>
              <a:rPr lang="en-IN"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endParaRPr lang="en-IN" dirty="0"/>
          </a:p>
        </p:txBody>
      </p:sp>
      <p:sp>
        <p:nvSpPr>
          <p:cNvPr id="7" name="Text Placeholder 6">
            <a:extLst>
              <a:ext uri="{FF2B5EF4-FFF2-40B4-BE49-F238E27FC236}">
                <a16:creationId xmlns:a16="http://schemas.microsoft.com/office/drawing/2014/main" id="{0BEC940F-8747-28C1-8890-A9CC454E8CCF}"/>
              </a:ext>
            </a:extLst>
          </p:cNvPr>
          <p:cNvSpPr>
            <a:spLocks noGrp="1"/>
          </p:cNvSpPr>
          <p:nvPr>
            <p:ph type="body" sz="quarter" idx="15"/>
          </p:nvPr>
        </p:nvSpPr>
        <p:spPr>
          <a:xfrm>
            <a:off x="2833511" y="927543"/>
            <a:ext cx="5978402" cy="2652888"/>
          </a:xfrm>
        </p:spPr>
        <p:txBody>
          <a:bodyPr/>
          <a:lstStyle/>
          <a:p>
            <a:r>
              <a:rPr lang="en-US" sz="2400" b="1" dirty="0">
                <a:latin typeface="Calibri" panose="020F0502020204030204" pitchFamily="34" charset="0"/>
                <a:ea typeface="Calibri" panose="020F0502020204030204" pitchFamily="34" charset="0"/>
                <a:cs typeface="Calibri" panose="020F0502020204030204" pitchFamily="34" charset="0"/>
              </a:rPr>
              <a:t>ADVANTAGES:</a:t>
            </a:r>
          </a:p>
          <a:p>
            <a:r>
              <a:rPr lang="en-US" sz="2000" b="1" dirty="0">
                <a:latin typeface="Calibri" panose="020F0502020204030204" pitchFamily="34" charset="0"/>
                <a:ea typeface="Calibri" panose="020F0502020204030204" pitchFamily="34" charset="0"/>
                <a:cs typeface="Calibri" panose="020F0502020204030204" pitchFamily="34" charset="0"/>
              </a:rPr>
              <a:t>• Low-cost and scalable design.</a:t>
            </a:r>
          </a:p>
          <a:p>
            <a:r>
              <a:rPr lang="en-US" sz="2000" b="1" dirty="0">
                <a:latin typeface="Calibri" panose="020F0502020204030204" pitchFamily="34" charset="0"/>
                <a:ea typeface="Calibri" panose="020F0502020204030204" pitchFamily="34" charset="0"/>
                <a:cs typeface="Calibri" panose="020F0502020204030204" pitchFamily="34" charset="0"/>
              </a:rPr>
              <a:t>• Operates on low-voltage DC, safe and portable</a:t>
            </a:r>
          </a:p>
          <a:p>
            <a:r>
              <a:rPr lang="en-US" sz="2000" b="1" dirty="0">
                <a:latin typeface="Calibri" panose="020F0502020204030204" pitchFamily="34" charset="0"/>
                <a:ea typeface="Calibri" panose="020F0502020204030204" pitchFamily="34" charset="0"/>
                <a:cs typeface="Calibri" panose="020F0502020204030204" pitchFamily="34" charset="0"/>
              </a:rPr>
              <a:t>• Real-time monitoring with MQTT + LCD.</a:t>
            </a:r>
          </a:p>
          <a:p>
            <a:r>
              <a:rPr lang="en-US" sz="2000" b="1" dirty="0">
                <a:latin typeface="Calibri" panose="020F0502020204030204" pitchFamily="34" charset="0"/>
                <a:ea typeface="Calibri" panose="020F0502020204030204" pitchFamily="34" charset="0"/>
                <a:cs typeface="Calibri" panose="020F0502020204030204" pitchFamily="34" charset="0"/>
              </a:rPr>
              <a:t>• Modular – easy to expand with more sensors.</a:t>
            </a:r>
          </a:p>
          <a:p>
            <a:endParaRPr lang="en-US" sz="2000" dirty="0"/>
          </a:p>
          <a:p>
            <a:endParaRPr lang="en-IN" dirty="0"/>
          </a:p>
        </p:txBody>
      </p:sp>
      <p:sp>
        <p:nvSpPr>
          <p:cNvPr id="2" name="Text Placeholder 6">
            <a:extLst>
              <a:ext uri="{FF2B5EF4-FFF2-40B4-BE49-F238E27FC236}">
                <a16:creationId xmlns:a16="http://schemas.microsoft.com/office/drawing/2014/main" id="{349443D1-6D2D-0628-8A15-1957572A44DB}"/>
              </a:ext>
            </a:extLst>
          </p:cNvPr>
          <p:cNvSpPr txBox="1">
            <a:spLocks/>
          </p:cNvSpPr>
          <p:nvPr/>
        </p:nvSpPr>
        <p:spPr>
          <a:xfrm>
            <a:off x="2833511" y="3734947"/>
            <a:ext cx="6226758" cy="2082621"/>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LIMITATIONS:</a:t>
            </a:r>
          </a:p>
          <a:p>
            <a:r>
              <a:rPr lang="en-US" sz="2000" b="1" dirty="0">
                <a:latin typeface="Calibri" panose="020F0502020204030204" pitchFamily="34" charset="0"/>
                <a:ea typeface="Calibri" panose="020F0502020204030204" pitchFamily="34" charset="0"/>
                <a:cs typeface="Calibri" panose="020F0502020204030204" pitchFamily="34" charset="0"/>
              </a:rPr>
              <a:t>• Dependent on stable Wi-Fi connection.</a:t>
            </a:r>
          </a:p>
          <a:p>
            <a:r>
              <a:rPr lang="en-US" sz="2000" b="1" dirty="0">
                <a:latin typeface="Calibri" panose="020F0502020204030204" pitchFamily="34" charset="0"/>
                <a:ea typeface="Calibri" panose="020F0502020204030204" pitchFamily="34" charset="0"/>
                <a:cs typeface="Calibri" panose="020F0502020204030204" pitchFamily="34" charset="0"/>
              </a:rPr>
              <a:t>• Limited processing power for advanced analytics.</a:t>
            </a:r>
          </a:p>
          <a:p>
            <a:r>
              <a:rPr lang="en-US" sz="2000" b="1" dirty="0">
                <a:latin typeface="Calibri" panose="020F0502020204030204" pitchFamily="34" charset="0"/>
                <a:ea typeface="Calibri" panose="020F0502020204030204" pitchFamily="34" charset="0"/>
                <a:cs typeface="Calibri" panose="020F0502020204030204" pitchFamily="34" charset="0"/>
              </a:rPr>
              <a:t>• Battery life depends on load and duty cycling.</a:t>
            </a:r>
          </a:p>
          <a:p>
            <a:endParaRPr lang="en-IN" dirty="0"/>
          </a:p>
        </p:txBody>
      </p:sp>
    </p:spTree>
    <p:extLst>
      <p:ext uri="{BB962C8B-B14F-4D97-AF65-F5344CB8AC3E}">
        <p14:creationId xmlns:p14="http://schemas.microsoft.com/office/powerpoint/2010/main" val="312771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B52E-F918-B4EC-B591-1FE929D1543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8090D1-32E7-4BC6-4347-62F3AACB84E9}"/>
              </a:ext>
            </a:extLst>
          </p:cNvPr>
          <p:cNvSpPr>
            <a:spLocks noGrp="1"/>
          </p:cNvSpPr>
          <p:nvPr>
            <p:ph type="sldNum" sz="quarter" idx="12"/>
          </p:nvPr>
        </p:nvSpPr>
        <p:spPr/>
        <p:txBody>
          <a:bodyPr/>
          <a:lstStyle/>
          <a:p>
            <a:fld id="{A402E4C0-AD5E-4E8C-9F21-7CCE474BDCEB}" type="slidenum">
              <a:rPr lang="en-US" smtClean="0"/>
              <a:t>12</a:t>
            </a:fld>
            <a:endParaRPr lang="en-US" dirty="0"/>
          </a:p>
        </p:txBody>
      </p:sp>
      <p:sp>
        <p:nvSpPr>
          <p:cNvPr id="6" name="Title 5">
            <a:extLst>
              <a:ext uri="{FF2B5EF4-FFF2-40B4-BE49-F238E27FC236}">
                <a16:creationId xmlns:a16="http://schemas.microsoft.com/office/drawing/2014/main" id="{D9EC4DDF-14A9-A1E2-3272-231F373BE4A7}"/>
              </a:ext>
            </a:extLst>
          </p:cNvPr>
          <p:cNvSpPr>
            <a:spLocks noGrp="1"/>
          </p:cNvSpPr>
          <p:nvPr>
            <p:ph type="title"/>
          </p:nvPr>
        </p:nvSpPr>
        <p:spPr>
          <a:xfrm>
            <a:off x="880532" y="733777"/>
            <a:ext cx="10272889" cy="5249333"/>
          </a:xfrm>
        </p:spPr>
        <p:txBody>
          <a:bodyPr/>
          <a:lstStyle/>
          <a:p>
            <a:r>
              <a:rPr lang="en-IN" dirty="0">
                <a:solidFill>
                  <a:schemeClr val="accent2"/>
                </a:solidFill>
                <a:latin typeface="Calibri" panose="020F0502020204030204" pitchFamily="34" charset="0"/>
                <a:ea typeface="Calibri" panose="020F0502020204030204" pitchFamily="34" charset="0"/>
                <a:cs typeface="Calibri" panose="020F0502020204030204" pitchFamily="34" charset="0"/>
              </a:rPr>
              <a:t> REAL WORLD APPLICATIONS AND SCALABILITY</a:t>
            </a:r>
            <a:endParaRPr lang="en-IN" dirty="0"/>
          </a:p>
        </p:txBody>
      </p:sp>
      <p:sp>
        <p:nvSpPr>
          <p:cNvPr id="7" name="Text Placeholder 6">
            <a:extLst>
              <a:ext uri="{FF2B5EF4-FFF2-40B4-BE49-F238E27FC236}">
                <a16:creationId xmlns:a16="http://schemas.microsoft.com/office/drawing/2014/main" id="{7B33DEC8-6865-B88E-ADAB-7128670D79EF}"/>
              </a:ext>
            </a:extLst>
          </p:cNvPr>
          <p:cNvSpPr>
            <a:spLocks noGrp="1"/>
          </p:cNvSpPr>
          <p:nvPr>
            <p:ph type="body" sz="quarter" idx="15"/>
          </p:nvPr>
        </p:nvSpPr>
        <p:spPr>
          <a:xfrm>
            <a:off x="1883374" y="2201335"/>
            <a:ext cx="8267203" cy="2980266"/>
          </a:xfrm>
        </p:spPr>
        <p:txBody>
          <a:bodyPr/>
          <a:lstStyle/>
          <a:p>
            <a:r>
              <a:rPr lang="en-US" sz="2000" b="1" dirty="0">
                <a:latin typeface="Calibri" panose="020F0502020204030204" pitchFamily="34" charset="0"/>
                <a:ea typeface="Calibri" panose="020F0502020204030204" pitchFamily="34" charset="0"/>
                <a:cs typeface="Calibri" panose="020F0502020204030204" pitchFamily="34" charset="0"/>
              </a:rPr>
              <a:t>• Smart homes in urban &amp; rural settings.</a:t>
            </a:r>
          </a:p>
          <a:p>
            <a:r>
              <a:rPr lang="en-US" sz="2000" b="1" dirty="0">
                <a:latin typeface="Calibri" panose="020F0502020204030204" pitchFamily="34" charset="0"/>
                <a:ea typeface="Calibri" panose="020F0502020204030204" pitchFamily="34" charset="0"/>
                <a:cs typeface="Calibri" panose="020F0502020204030204" pitchFamily="34" charset="0"/>
              </a:rPr>
              <a:t>• Energy-efficient hostel rooms/apartments.</a:t>
            </a:r>
          </a:p>
          <a:p>
            <a:r>
              <a:rPr lang="en-US" sz="2000" b="1" dirty="0">
                <a:latin typeface="Calibri" panose="020F0502020204030204" pitchFamily="34" charset="0"/>
                <a:ea typeface="Calibri" panose="020F0502020204030204" pitchFamily="34" charset="0"/>
                <a:cs typeface="Calibri" panose="020F0502020204030204" pitchFamily="34" charset="0"/>
              </a:rPr>
              <a:t>• Scalable to smart buildings, offices, classrooms.</a:t>
            </a:r>
          </a:p>
          <a:p>
            <a:r>
              <a:rPr lang="en-US" sz="2000" b="1" dirty="0">
                <a:latin typeface="Calibri" panose="020F0502020204030204" pitchFamily="34" charset="0"/>
                <a:ea typeface="Calibri" panose="020F0502020204030204" pitchFamily="34" charset="0"/>
                <a:cs typeface="Calibri" panose="020F0502020204030204" pitchFamily="34" charset="0"/>
              </a:rPr>
              <a:t>• Expandable with sensors (gas, light, water level, etc.).</a:t>
            </a:r>
          </a:p>
          <a:p>
            <a:endParaRPr lang="en-IN" dirty="0"/>
          </a:p>
        </p:txBody>
      </p:sp>
    </p:spTree>
    <p:extLst>
      <p:ext uri="{BB962C8B-B14F-4D97-AF65-F5344CB8AC3E}">
        <p14:creationId xmlns:p14="http://schemas.microsoft.com/office/powerpoint/2010/main" val="1006551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BA46C0-FDBC-1E34-5D93-01B6134CC0CB}"/>
              </a:ext>
            </a:extLst>
          </p:cNvPr>
          <p:cNvSpPr>
            <a:spLocks noGrp="1"/>
          </p:cNvSpPr>
          <p:nvPr>
            <p:ph type="sldNum" sz="quarter" idx="12"/>
          </p:nvPr>
        </p:nvSpPr>
        <p:spPr/>
        <p:txBody>
          <a:bodyPr/>
          <a:lstStyle/>
          <a:p>
            <a:fld id="{A402E4C0-AD5E-4E8C-9F21-7CCE474BDCEB}" type="slidenum">
              <a:rPr lang="en-US" smtClean="0"/>
              <a:t>13</a:t>
            </a:fld>
            <a:endParaRPr lang="en-US" dirty="0"/>
          </a:p>
        </p:txBody>
      </p:sp>
      <p:sp>
        <p:nvSpPr>
          <p:cNvPr id="6" name="Title 5">
            <a:extLst>
              <a:ext uri="{FF2B5EF4-FFF2-40B4-BE49-F238E27FC236}">
                <a16:creationId xmlns:a16="http://schemas.microsoft.com/office/drawing/2014/main" id="{4E53E14C-DC4D-EA03-05B7-E8DDD71E7FF5}"/>
              </a:ext>
            </a:extLst>
          </p:cNvPr>
          <p:cNvSpPr>
            <a:spLocks noGrp="1"/>
          </p:cNvSpPr>
          <p:nvPr>
            <p:ph type="title"/>
          </p:nvPr>
        </p:nvSpPr>
        <p:spPr>
          <a:xfrm>
            <a:off x="-2" y="1012676"/>
            <a:ext cx="5913122" cy="5343674"/>
          </a:xfrm>
        </p:spPr>
        <p:txBody>
          <a:bodyPr/>
          <a:lstStyle/>
          <a:p>
            <a:r>
              <a:rPr lang="en-IN" sz="2400" dirty="0">
                <a:solidFill>
                  <a:schemeClr val="accent2"/>
                </a:solidFill>
                <a:latin typeface="Calibri" panose="020F0502020204030204" pitchFamily="34" charset="0"/>
                <a:ea typeface="Calibri" panose="020F0502020204030204" pitchFamily="34" charset="0"/>
                <a:cs typeface="Calibri" panose="020F0502020204030204" pitchFamily="34" charset="0"/>
              </a:rPr>
              <a:t>Future work:</a:t>
            </a:r>
            <a:r>
              <a:rPr lang="en-IN"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endParaRPr lang="en-IN" dirty="0"/>
          </a:p>
        </p:txBody>
      </p:sp>
      <p:sp>
        <p:nvSpPr>
          <p:cNvPr id="8" name="Rectangle 1">
            <a:extLst>
              <a:ext uri="{FF2B5EF4-FFF2-40B4-BE49-F238E27FC236}">
                <a16:creationId xmlns:a16="http://schemas.microsoft.com/office/drawing/2014/main" id="{2765B988-E5C5-A021-F0D7-7B509A68493F}"/>
              </a:ext>
            </a:extLst>
          </p:cNvPr>
          <p:cNvSpPr>
            <a:spLocks noGrp="1" noChangeArrowheads="1"/>
          </p:cNvSpPr>
          <p:nvPr>
            <p:ph type="body" sz="quarter" idx="15"/>
          </p:nvPr>
        </p:nvSpPr>
        <p:spPr bwMode="auto">
          <a:xfrm>
            <a:off x="553982" y="2166640"/>
            <a:ext cx="5194758" cy="352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 Cloud integration for data logging (Firebase/Thingspeak).</a:t>
            </a:r>
          </a:p>
          <a:p>
            <a:r>
              <a:rPr lang="en-IN" sz="2000" b="1" dirty="0">
                <a:latin typeface="Calibri" panose="020F0502020204030204" pitchFamily="34" charset="0"/>
                <a:ea typeface="Calibri" panose="020F0502020204030204" pitchFamily="34" charset="0"/>
                <a:cs typeface="Calibri" panose="020F0502020204030204" pitchFamily="34" charset="0"/>
              </a:rPr>
              <a:t>• Voice control with Alexa/Google Assistant</a:t>
            </a:r>
          </a:p>
          <a:p>
            <a:r>
              <a:rPr lang="en-IN" sz="2000" b="1"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L298 can be replaced with efficient MOSFET motor drivers for an extended battery.</a:t>
            </a:r>
            <a:endParaRPr lang="en-IN" sz="2000" b="1"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 AI/ML for predictive automation.</a:t>
            </a:r>
          </a:p>
        </p:txBody>
      </p:sp>
      <p:pic>
        <p:nvPicPr>
          <p:cNvPr id="5127" name="Picture 7" descr="Senior woman using smart devices in her kitchen at home Senior woman smiling happily while using smart devices in her kitchen. Cheerful elderly woman using a home assistant to perform tasks at home. old people using iot stock pictures, royalty-free photos &amp; images">
            <a:extLst>
              <a:ext uri="{FF2B5EF4-FFF2-40B4-BE49-F238E27FC236}">
                <a16:creationId xmlns:a16="http://schemas.microsoft.com/office/drawing/2014/main" id="{EC3F9001-28BC-1637-6047-9ECB931C2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120" y="1595120"/>
            <a:ext cx="6278880" cy="425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11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0982A-0A16-5B77-15B1-4239889ED94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395C43-393B-015F-CEF9-DA333E10825B}"/>
              </a:ext>
            </a:extLst>
          </p:cNvPr>
          <p:cNvSpPr>
            <a:spLocks noGrp="1"/>
          </p:cNvSpPr>
          <p:nvPr>
            <p:ph type="sldNum" sz="quarter" idx="12"/>
          </p:nvPr>
        </p:nvSpPr>
        <p:spPr/>
        <p:txBody>
          <a:bodyPr/>
          <a:lstStyle/>
          <a:p>
            <a:fld id="{A402E4C0-AD5E-4E8C-9F21-7CCE474BDCEB}" type="slidenum">
              <a:rPr lang="en-US" smtClean="0"/>
              <a:t>14</a:t>
            </a:fld>
            <a:endParaRPr lang="en-US" dirty="0"/>
          </a:p>
        </p:txBody>
      </p:sp>
      <p:sp>
        <p:nvSpPr>
          <p:cNvPr id="6" name="Title 5">
            <a:extLst>
              <a:ext uri="{FF2B5EF4-FFF2-40B4-BE49-F238E27FC236}">
                <a16:creationId xmlns:a16="http://schemas.microsoft.com/office/drawing/2014/main" id="{7B3808A8-5F79-B9B5-F852-384A33FC614D}"/>
              </a:ext>
            </a:extLst>
          </p:cNvPr>
          <p:cNvSpPr>
            <a:spLocks noGrp="1"/>
          </p:cNvSpPr>
          <p:nvPr>
            <p:ph type="title"/>
          </p:nvPr>
        </p:nvSpPr>
        <p:spPr>
          <a:xfrm>
            <a:off x="-2" y="1076960"/>
            <a:ext cx="6464410" cy="5279390"/>
          </a:xfrm>
        </p:spPr>
        <p:txBody>
          <a:bodyPr/>
          <a:lstStyle/>
          <a:p>
            <a:r>
              <a:rPr lang="en-IN" sz="2400" dirty="0">
                <a:solidFill>
                  <a:schemeClr val="accent2"/>
                </a:solidFill>
                <a:latin typeface="Calibri" panose="020F0502020204030204" pitchFamily="34" charset="0"/>
                <a:ea typeface="Calibri" panose="020F0502020204030204" pitchFamily="34" charset="0"/>
                <a:cs typeface="Calibri" panose="020F0502020204030204" pitchFamily="34" charset="0"/>
              </a:rPr>
              <a:t>CONCLUSION:</a:t>
            </a:r>
            <a:r>
              <a:rPr lang="en-IN" dirty="0">
                <a:solidFill>
                  <a:schemeClr val="accent2"/>
                </a:solidFill>
                <a:latin typeface="Calibri" panose="020F0502020204030204" pitchFamily="34" charset="0"/>
                <a:ea typeface="Calibri" panose="020F0502020204030204" pitchFamily="34" charset="0"/>
                <a:cs typeface="Calibri" panose="020F0502020204030204" pitchFamily="34" charset="0"/>
              </a:rPr>
              <a:t> </a:t>
            </a:r>
            <a:endParaRPr lang="en-IN" dirty="0"/>
          </a:p>
        </p:txBody>
      </p:sp>
      <p:sp>
        <p:nvSpPr>
          <p:cNvPr id="8" name="Rectangle 1">
            <a:extLst>
              <a:ext uri="{FF2B5EF4-FFF2-40B4-BE49-F238E27FC236}">
                <a16:creationId xmlns:a16="http://schemas.microsoft.com/office/drawing/2014/main" id="{28C43EA4-0E4F-9DF3-BB4F-1486A58313DD}"/>
              </a:ext>
            </a:extLst>
          </p:cNvPr>
          <p:cNvSpPr>
            <a:spLocks noGrp="1" noChangeArrowheads="1"/>
          </p:cNvSpPr>
          <p:nvPr>
            <p:ph type="body" sz="quarter" idx="15"/>
          </p:nvPr>
        </p:nvSpPr>
        <p:spPr bwMode="auto">
          <a:xfrm>
            <a:off x="551286" y="2339243"/>
            <a:ext cx="5183469" cy="3029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 Demonstrates low-cost, scalable IoT assistant.</a:t>
            </a:r>
          </a:p>
          <a:p>
            <a:r>
              <a:rPr lang="en-US" sz="2000" b="1" dirty="0">
                <a:latin typeface="Calibri" panose="020F0502020204030204" pitchFamily="34" charset="0"/>
                <a:ea typeface="Calibri" panose="020F0502020204030204" pitchFamily="34" charset="0"/>
                <a:cs typeface="Calibri" panose="020F0502020204030204" pitchFamily="34" charset="0"/>
              </a:rPr>
              <a:t>• Prioritizes energy efficiency in DC-powered systems.</a:t>
            </a:r>
          </a:p>
          <a:p>
            <a:r>
              <a:rPr lang="en-US" sz="2000" b="1" dirty="0">
                <a:latin typeface="Calibri" panose="020F0502020204030204" pitchFamily="34" charset="0"/>
                <a:ea typeface="Calibri" panose="020F0502020204030204" pitchFamily="34" charset="0"/>
                <a:cs typeface="Calibri" panose="020F0502020204030204" pitchFamily="34" charset="0"/>
              </a:rPr>
              <a:t>• Reliable real-time monitoring &amp; automation using MQTT.</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accent2">
                  <a:lumMod val="75000"/>
                </a:schemeClr>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127" name="Picture 7">
            <a:extLst>
              <a:ext uri="{FF2B5EF4-FFF2-40B4-BE49-F238E27FC236}">
                <a16:creationId xmlns:a16="http://schemas.microsoft.com/office/drawing/2014/main" id="{D8CFFB9E-2D4C-72E4-EB82-3B2053DAE3A8}"/>
              </a:ext>
            </a:extLst>
          </p:cNvPr>
          <p:cNvPicPr>
            <a:picLocks noChangeAspect="1" noChangeArrowheads="1"/>
          </p:cNvPicPr>
          <p:nvPr/>
        </p:nvPicPr>
        <p:blipFill>
          <a:blip r:embed="rId2"/>
          <a:srcRect/>
          <a:stretch/>
        </p:blipFill>
        <p:spPr bwMode="auto">
          <a:xfrm>
            <a:off x="6758697" y="1774486"/>
            <a:ext cx="4676566" cy="372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495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pic>
        <p:nvPicPr>
          <p:cNvPr id="3080" name="Picture 8" descr="Thank you neon sign. Glowing neon lettering Thank you template. Thank you neon sign. Glowing neon lettering Thank you template. thank you background stock illustrations">
            <a:extLst>
              <a:ext uri="{FF2B5EF4-FFF2-40B4-BE49-F238E27FC236}">
                <a16:creationId xmlns:a16="http://schemas.microsoft.com/office/drawing/2014/main" id="{9C58DB88-5BF9-EEE8-B166-7BBE7EE36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015736-335F-1F21-A417-D2F2B6B46F83}"/>
              </a:ext>
            </a:extLst>
          </p:cNvPr>
          <p:cNvSpPr>
            <a:spLocks noGrp="1"/>
          </p:cNvSpPr>
          <p:nvPr>
            <p:ph type="sldNum" sz="quarter" idx="12"/>
          </p:nvPr>
        </p:nvSpPr>
        <p:spPr/>
        <p:txBody>
          <a:bodyPr/>
          <a:lstStyle/>
          <a:p>
            <a:fld id="{A402E4C0-AD5E-4E8C-9F21-7CCE474BDCEB}" type="slidenum">
              <a:rPr lang="en-US" smtClean="0"/>
              <a:t>2</a:t>
            </a:fld>
            <a:endParaRPr lang="en-US" dirty="0"/>
          </a:p>
        </p:txBody>
      </p:sp>
      <p:sp>
        <p:nvSpPr>
          <p:cNvPr id="6" name="Title 5">
            <a:extLst>
              <a:ext uri="{FF2B5EF4-FFF2-40B4-BE49-F238E27FC236}">
                <a16:creationId xmlns:a16="http://schemas.microsoft.com/office/drawing/2014/main" id="{25D969BF-FB5E-7351-D515-43243FBAA740}"/>
              </a:ext>
            </a:extLst>
          </p:cNvPr>
          <p:cNvSpPr>
            <a:spLocks noGrp="1"/>
          </p:cNvSpPr>
          <p:nvPr>
            <p:ph type="title"/>
          </p:nvPr>
        </p:nvSpPr>
        <p:spPr>
          <a:xfrm>
            <a:off x="163687" y="832555"/>
            <a:ext cx="6333067" cy="5192889"/>
          </a:xfrm>
        </p:spPr>
        <p:txBody>
          <a:bodyPr>
            <a:normAutofit/>
          </a:bodyPr>
          <a:lstStyle/>
          <a:p>
            <a:r>
              <a:rPr lang="en-IN" sz="2400" dirty="0">
                <a:solidFill>
                  <a:schemeClr val="accent2"/>
                </a:solidFill>
                <a:latin typeface="Calibri" panose="020F0502020204030204" pitchFamily="34" charset="0"/>
                <a:ea typeface="Calibri" panose="020F0502020204030204" pitchFamily="34" charset="0"/>
                <a:cs typeface="Calibri" panose="020F0502020204030204" pitchFamily="34" charset="0"/>
              </a:rPr>
              <a:t>INTRODUCTION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 Placeholder 6">
            <a:extLst>
              <a:ext uri="{FF2B5EF4-FFF2-40B4-BE49-F238E27FC236}">
                <a16:creationId xmlns:a16="http://schemas.microsoft.com/office/drawing/2014/main" id="{2881F582-E84B-A754-5C7D-656A3A943483}"/>
              </a:ext>
            </a:extLst>
          </p:cNvPr>
          <p:cNvSpPr>
            <a:spLocks noGrp="1"/>
          </p:cNvSpPr>
          <p:nvPr>
            <p:ph type="body" sz="quarter" idx="15"/>
          </p:nvPr>
        </p:nvSpPr>
        <p:spPr>
          <a:xfrm>
            <a:off x="579507" y="1986845"/>
            <a:ext cx="5501425" cy="3239911"/>
          </a:xfrm>
        </p:spPr>
        <p:txBody>
          <a:bodyPr/>
          <a:lstStyle/>
          <a:p>
            <a:r>
              <a:rPr lang="en-US" sz="2000" b="1" dirty="0">
                <a:latin typeface="Calibri" panose="020F0502020204030204" pitchFamily="34" charset="0"/>
                <a:ea typeface="Calibri" panose="020F0502020204030204" pitchFamily="34" charset="0"/>
                <a:cs typeface="Calibri" panose="020F0502020204030204" pitchFamily="34" charset="0"/>
              </a:rPr>
              <a:t>• IoT revolutionizing smart homes.</a:t>
            </a:r>
          </a:p>
          <a:p>
            <a:r>
              <a:rPr lang="en-US" sz="2000" b="1" dirty="0">
                <a:latin typeface="Calibri" panose="020F0502020204030204" pitchFamily="34" charset="0"/>
                <a:ea typeface="Calibri" panose="020F0502020204030204" pitchFamily="34" charset="0"/>
                <a:cs typeface="Calibri" panose="020F0502020204030204" pitchFamily="34" charset="0"/>
              </a:rPr>
              <a:t>• Need for an energy-efficient, low-cost automation.</a:t>
            </a:r>
          </a:p>
          <a:p>
            <a:r>
              <a:rPr lang="en-US" sz="2000" b="1" dirty="0">
                <a:latin typeface="Calibri" panose="020F0502020204030204" pitchFamily="34" charset="0"/>
                <a:ea typeface="Calibri" panose="020F0502020204030204" pitchFamily="34" charset="0"/>
                <a:cs typeface="Calibri" panose="020F0502020204030204" pitchFamily="34" charset="0"/>
              </a:rPr>
              <a:t>• Gap: Most works highlights convenience ; fewer focus on power management in DC-powered systems.</a:t>
            </a:r>
          </a:p>
          <a:p>
            <a:endParaRPr lang="en-IN" dirty="0"/>
          </a:p>
        </p:txBody>
      </p:sp>
      <p:pic>
        <p:nvPicPr>
          <p:cNvPr id="108" name="Picture Placeholder 107">
            <a:extLst>
              <a:ext uri="{FF2B5EF4-FFF2-40B4-BE49-F238E27FC236}">
                <a16:creationId xmlns:a16="http://schemas.microsoft.com/office/drawing/2014/main" id="{1FDCF920-83B1-8DF3-C28F-707D3F32759B}"/>
              </a:ext>
            </a:extLst>
          </p:cNvPr>
          <p:cNvPicPr>
            <a:picLocks noChangeAspect="1"/>
          </p:cNvPicPr>
          <p:nvPr/>
        </p:nvPicPr>
        <p:blipFill>
          <a:blip r:embed="rId2"/>
          <a:srcRect/>
          <a:stretch/>
        </p:blipFill>
        <p:spPr>
          <a:xfrm flipH="1">
            <a:off x="6571877" y="1826612"/>
            <a:ext cx="5147156" cy="3144781"/>
          </a:xfrm>
          <a:prstGeom prst="rect">
            <a:avLst/>
          </a:prstGeom>
        </p:spPr>
      </p:pic>
    </p:spTree>
    <p:extLst>
      <p:ext uri="{BB962C8B-B14F-4D97-AF65-F5344CB8AC3E}">
        <p14:creationId xmlns:p14="http://schemas.microsoft.com/office/powerpoint/2010/main" val="81686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9949" y="630083"/>
            <a:ext cx="6086051" cy="5597834"/>
          </a:xfrm>
        </p:spPr>
        <p:txBody>
          <a:bodyPr>
            <a:normAutofit/>
          </a:bodyPr>
          <a:lstStyle/>
          <a:p>
            <a:r>
              <a:rPr lang="en-IN" sz="2400" dirty="0">
                <a:solidFill>
                  <a:schemeClr val="accent2"/>
                </a:solidFill>
                <a:latin typeface="Calibri" panose="020F0502020204030204" pitchFamily="34" charset="0"/>
                <a:ea typeface="Calibri" panose="020F0502020204030204" pitchFamily="34" charset="0"/>
                <a:cs typeface="Calibri" panose="020F0502020204030204" pitchFamily="34" charset="0"/>
              </a:rPr>
              <a:t>Problem STATEMENT: </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33907" y="2039671"/>
            <a:ext cx="4850550" cy="3105076"/>
          </a:xfrm>
        </p:spPr>
        <p:txBody>
          <a:bodyPr>
            <a:no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Existing smart home systems rely on high power / AC supply.</a:t>
            </a:r>
          </a:p>
          <a:p>
            <a:r>
              <a:rPr lang="en-US" sz="2000" b="1" dirty="0">
                <a:latin typeface="Calibri" panose="020F0502020204030204" pitchFamily="34" charset="0"/>
                <a:ea typeface="Calibri" panose="020F0502020204030204" pitchFamily="34" charset="0"/>
                <a:cs typeface="Calibri" panose="020F0502020204030204" pitchFamily="34" charset="0"/>
              </a:rPr>
              <a:t>• Lack of lightweight, energy-optimized IoT frameworks.</a:t>
            </a:r>
          </a:p>
          <a:p>
            <a:r>
              <a:rPr lang="en-US" sz="2000" b="1" dirty="0">
                <a:latin typeface="Calibri" panose="020F0502020204030204" pitchFamily="34" charset="0"/>
                <a:ea typeface="Calibri" panose="020F0502020204030204" pitchFamily="34" charset="0"/>
                <a:cs typeface="Calibri" panose="020F0502020204030204" pitchFamily="34" charset="0"/>
              </a:rPr>
              <a:t>• Limited integration of fan speed control + occupancy-based automation in low-voltage DC systems.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pic>
        <p:nvPicPr>
          <p:cNvPr id="6148" name="Picture 4" descr="Generated image">
            <a:extLst>
              <a:ext uri="{FF2B5EF4-FFF2-40B4-BE49-F238E27FC236}">
                <a16:creationId xmlns:a16="http://schemas.microsoft.com/office/drawing/2014/main" id="{139DB2A8-1194-0F05-43E7-0177B0634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454" y="1796720"/>
            <a:ext cx="5040615" cy="295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7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6A80E4-8CC7-EE1A-8190-66B64F77FE8C}"/>
              </a:ext>
            </a:extLst>
          </p:cNvPr>
          <p:cNvSpPr>
            <a:spLocks noGrp="1"/>
          </p:cNvSpPr>
          <p:nvPr>
            <p:ph type="sldNum" sz="quarter" idx="12"/>
          </p:nvPr>
        </p:nvSpPr>
        <p:spPr/>
        <p:txBody>
          <a:bodyPr/>
          <a:lstStyle/>
          <a:p>
            <a:fld id="{A402E4C0-AD5E-4E8C-9F21-7CCE474BDCEB}" type="slidenum">
              <a:rPr lang="en-US" smtClean="0"/>
              <a:t>4</a:t>
            </a:fld>
            <a:endParaRPr lang="en-US" dirty="0"/>
          </a:p>
        </p:txBody>
      </p:sp>
      <p:sp>
        <p:nvSpPr>
          <p:cNvPr id="6" name="Title 5">
            <a:extLst>
              <a:ext uri="{FF2B5EF4-FFF2-40B4-BE49-F238E27FC236}">
                <a16:creationId xmlns:a16="http://schemas.microsoft.com/office/drawing/2014/main" id="{FA99B3D9-E388-C49C-D6DF-7BE7D0CC6EF5}"/>
              </a:ext>
            </a:extLst>
          </p:cNvPr>
          <p:cNvSpPr>
            <a:spLocks noGrp="1"/>
          </p:cNvSpPr>
          <p:nvPr>
            <p:ph type="title"/>
          </p:nvPr>
        </p:nvSpPr>
        <p:spPr>
          <a:xfrm>
            <a:off x="948267" y="733777"/>
            <a:ext cx="10205154" cy="5249333"/>
          </a:xfrm>
        </p:spPr>
        <p:txBody>
          <a:bodyPr/>
          <a:lstStyle/>
          <a:p>
            <a:r>
              <a:rPr lang="en-IN" dirty="0">
                <a:solidFill>
                  <a:schemeClr val="accent2"/>
                </a:solidFill>
                <a:latin typeface="Calibri" panose="020F0502020204030204" pitchFamily="34" charset="0"/>
                <a:ea typeface="Calibri" panose="020F0502020204030204" pitchFamily="34" charset="0"/>
                <a:cs typeface="Calibri" panose="020F0502020204030204" pitchFamily="34" charset="0"/>
              </a:rPr>
              <a:t>			    Objectives</a:t>
            </a:r>
            <a:endParaRPr lang="en-IN" dirty="0"/>
          </a:p>
        </p:txBody>
      </p:sp>
      <p:sp>
        <p:nvSpPr>
          <p:cNvPr id="7" name="Text Placeholder 6">
            <a:extLst>
              <a:ext uri="{FF2B5EF4-FFF2-40B4-BE49-F238E27FC236}">
                <a16:creationId xmlns:a16="http://schemas.microsoft.com/office/drawing/2014/main" id="{F5B5DFDB-D5FB-C42C-D1F8-4B15191E36AB}"/>
              </a:ext>
            </a:extLst>
          </p:cNvPr>
          <p:cNvSpPr>
            <a:spLocks noGrp="1"/>
          </p:cNvSpPr>
          <p:nvPr>
            <p:ph type="body" sz="quarter" idx="15"/>
          </p:nvPr>
        </p:nvSpPr>
        <p:spPr>
          <a:xfrm>
            <a:off x="1917242" y="1941690"/>
            <a:ext cx="8267203" cy="3206043"/>
          </a:xfrm>
        </p:spPr>
        <p: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 Design a low-cost IoT assistant with ESP32 + Arduino Uno.</a:t>
            </a:r>
          </a:p>
          <a:p>
            <a:r>
              <a:rPr lang="en-IN" sz="2000" b="1" dirty="0">
                <a:latin typeface="Calibri" panose="020F0502020204030204" pitchFamily="34" charset="0"/>
                <a:ea typeface="Calibri" panose="020F0502020204030204" pitchFamily="34" charset="0"/>
                <a:cs typeface="Calibri" panose="020F0502020204030204" pitchFamily="34" charset="0"/>
              </a:rPr>
              <a:t>• Integrate DHT11 + PIR for environment and occupancy monitoring.</a:t>
            </a:r>
          </a:p>
          <a:p>
            <a:r>
              <a:rPr lang="en-IN" sz="2000" b="1" dirty="0">
                <a:latin typeface="Calibri" panose="020F0502020204030204" pitchFamily="34" charset="0"/>
                <a:ea typeface="Calibri" panose="020F0502020204030204" pitchFamily="34" charset="0"/>
                <a:cs typeface="Calibri" panose="020F0502020204030204" pitchFamily="34" charset="0"/>
              </a:rPr>
              <a:t>• Implement the MQTT protocol for lightweight communication.</a:t>
            </a:r>
          </a:p>
          <a:p>
            <a:r>
              <a:rPr lang="en-IN" sz="2000" b="1" dirty="0">
                <a:latin typeface="Calibri" panose="020F0502020204030204" pitchFamily="34" charset="0"/>
                <a:ea typeface="Calibri" panose="020F0502020204030204" pitchFamily="34" charset="0"/>
                <a:cs typeface="Calibri" panose="020F0502020204030204" pitchFamily="34" charset="0"/>
              </a:rPr>
              <a:t>• Provide real-time monitoring via LCD.</a:t>
            </a:r>
          </a:p>
          <a:p>
            <a:r>
              <a:rPr lang="en-IN" sz="2000" b="1" dirty="0">
                <a:latin typeface="Calibri" panose="020F0502020204030204" pitchFamily="34" charset="0"/>
                <a:ea typeface="Calibri" panose="020F0502020204030204" pitchFamily="34" charset="0"/>
                <a:cs typeface="Calibri" panose="020F0502020204030204" pitchFamily="34" charset="0"/>
              </a:rPr>
              <a:t>• Achieve energy optimization with battery operation + ESP32.</a:t>
            </a:r>
          </a:p>
          <a:p>
            <a:endParaRPr lang="en-IN" dirty="0"/>
          </a:p>
        </p:txBody>
      </p:sp>
    </p:spTree>
    <p:extLst>
      <p:ext uri="{BB962C8B-B14F-4D97-AF65-F5344CB8AC3E}">
        <p14:creationId xmlns:p14="http://schemas.microsoft.com/office/powerpoint/2010/main" val="131660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C668C-3EE4-3E34-B458-169CFBC0157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139561-6306-DD1E-4E75-7E6AA0BE34C1}"/>
              </a:ext>
            </a:extLst>
          </p:cNvPr>
          <p:cNvSpPr>
            <a:spLocks noGrp="1"/>
          </p:cNvSpPr>
          <p:nvPr>
            <p:ph type="sldNum" sz="quarter" idx="12"/>
          </p:nvPr>
        </p:nvSpPr>
        <p:spPr/>
        <p:txBody>
          <a:bodyPr/>
          <a:lstStyle/>
          <a:p>
            <a:fld id="{A402E4C0-AD5E-4E8C-9F21-7CCE474BDCEB}" type="slidenum">
              <a:rPr lang="en-US" smtClean="0"/>
              <a:t>5</a:t>
            </a:fld>
            <a:endParaRPr lang="en-US" dirty="0"/>
          </a:p>
        </p:txBody>
      </p:sp>
      <p:sp>
        <p:nvSpPr>
          <p:cNvPr id="6" name="Title 5">
            <a:extLst>
              <a:ext uri="{FF2B5EF4-FFF2-40B4-BE49-F238E27FC236}">
                <a16:creationId xmlns:a16="http://schemas.microsoft.com/office/drawing/2014/main" id="{AA549E3B-E0D0-5796-9688-CC31A6061EAF}"/>
              </a:ext>
            </a:extLst>
          </p:cNvPr>
          <p:cNvSpPr>
            <a:spLocks noGrp="1"/>
          </p:cNvSpPr>
          <p:nvPr>
            <p:ph type="title"/>
          </p:nvPr>
        </p:nvSpPr>
        <p:spPr>
          <a:xfrm>
            <a:off x="959555" y="973666"/>
            <a:ext cx="10272889" cy="4910667"/>
          </a:xfrm>
        </p:spPr>
        <p:txBody>
          <a:bodyPr/>
          <a:lstStyle/>
          <a:p>
            <a:r>
              <a:rPr lang="en-IN" dirty="0">
                <a:solidFill>
                  <a:schemeClr val="accent2"/>
                </a:solidFill>
                <a:latin typeface="Calibri" panose="020F0502020204030204" pitchFamily="34" charset="0"/>
                <a:ea typeface="Calibri" panose="020F0502020204030204" pitchFamily="34" charset="0"/>
                <a:cs typeface="Calibri" panose="020F0502020204030204" pitchFamily="34" charset="0"/>
              </a:rPr>
              <a:t>	 Literature Review (Related Work)</a:t>
            </a:r>
            <a:endParaRPr lang="en-IN" dirty="0"/>
          </a:p>
        </p:txBody>
      </p:sp>
      <p:sp>
        <p:nvSpPr>
          <p:cNvPr id="7" name="Text Placeholder 6">
            <a:extLst>
              <a:ext uri="{FF2B5EF4-FFF2-40B4-BE49-F238E27FC236}">
                <a16:creationId xmlns:a16="http://schemas.microsoft.com/office/drawing/2014/main" id="{97597B02-760D-305C-A43D-168F2BB524FA}"/>
              </a:ext>
            </a:extLst>
          </p:cNvPr>
          <p:cNvSpPr>
            <a:spLocks noGrp="1"/>
          </p:cNvSpPr>
          <p:nvPr>
            <p:ph type="body" sz="quarter" idx="15"/>
          </p:nvPr>
        </p:nvSpPr>
        <p:spPr>
          <a:xfrm>
            <a:off x="1962397" y="2506133"/>
            <a:ext cx="8267203" cy="2754489"/>
          </a:xfrm>
        </p:spPr>
        <p:txBody>
          <a:bodyPr/>
          <a:lstStyle/>
          <a:p>
            <a:r>
              <a:rPr lang="en-IN" sz="2000" b="1"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Ref 1–4: Focus on voice control &amp; basic automation.</a:t>
            </a:r>
          </a:p>
          <a:p>
            <a:r>
              <a:rPr lang="en-US" sz="2000" b="1" dirty="0">
                <a:latin typeface="Calibri" panose="020F0502020204030204" pitchFamily="34" charset="0"/>
                <a:ea typeface="Calibri" panose="020F0502020204030204" pitchFamily="34" charset="0"/>
                <a:cs typeface="Calibri" panose="020F0502020204030204" pitchFamily="34" charset="0"/>
              </a:rPr>
              <a:t>• Ref 5–8: Emphasize MQTT, modular design, low-cost DC systems.</a:t>
            </a:r>
          </a:p>
          <a:p>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1" dirty="0"/>
              <a:t>Ref 9–10:</a:t>
            </a:r>
            <a:r>
              <a:rPr lang="en-US" sz="2000" dirty="0"/>
              <a:t> </a:t>
            </a:r>
            <a:r>
              <a:rPr lang="en-US" sz="2000" b="1" dirty="0">
                <a:latin typeface="Calibri" panose="020F0502020204030204" pitchFamily="34" charset="0"/>
                <a:ea typeface="Calibri" panose="020F0502020204030204" pitchFamily="34" charset="0"/>
                <a:cs typeface="Calibri" panose="020F0502020204030204" pitchFamily="34" charset="0"/>
              </a:rPr>
              <a:t>Extend toward intelligent energy management, including predictive optimization. </a:t>
            </a:r>
          </a:p>
          <a:p>
            <a:r>
              <a:rPr lang="en-US" sz="2000" b="1" dirty="0">
                <a:latin typeface="Calibri" panose="020F0502020204030204" pitchFamily="34" charset="0"/>
                <a:ea typeface="Calibri" panose="020F0502020204030204" pitchFamily="34" charset="0"/>
                <a:cs typeface="Calibri" panose="020F0502020204030204" pitchFamily="34" charset="0"/>
              </a:rPr>
              <a:t>• Gap: Power management + DC low-voltage scalability not addressed extensively.</a:t>
            </a:r>
          </a:p>
          <a:p>
            <a:endParaRPr lang="en-IN" dirty="0"/>
          </a:p>
        </p:txBody>
      </p:sp>
    </p:spTree>
    <p:extLst>
      <p:ext uri="{BB962C8B-B14F-4D97-AF65-F5344CB8AC3E}">
        <p14:creationId xmlns:p14="http://schemas.microsoft.com/office/powerpoint/2010/main" val="5233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2711348" y="268605"/>
            <a:ext cx="7288284" cy="469490"/>
          </a:xfrm>
        </p:spPr>
        <p:txBody>
          <a:bodyPr>
            <a:normAutofit/>
          </a:bodyPr>
          <a:lstStyle/>
          <a:p>
            <a:r>
              <a:rPr lang="en-IN" sz="2400" b="1" dirty="0">
                <a:solidFill>
                  <a:schemeClr val="accent2"/>
                </a:solidFill>
              </a:rPr>
              <a:t>System Architecture Overview</a:t>
            </a:r>
            <a:endParaRPr lang="en-IN" sz="2400" dirty="0">
              <a:solidFill>
                <a:schemeClr val="accent2"/>
              </a:solidFill>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6" name="Picture 5">
            <a:extLst>
              <a:ext uri="{FF2B5EF4-FFF2-40B4-BE49-F238E27FC236}">
                <a16:creationId xmlns:a16="http://schemas.microsoft.com/office/drawing/2014/main" id="{5541DF9D-47FE-2A3C-76EF-838D521AAA1B}"/>
              </a:ext>
            </a:extLst>
          </p:cNvPr>
          <p:cNvPicPr>
            <a:picLocks noChangeAspect="1"/>
          </p:cNvPicPr>
          <p:nvPr/>
        </p:nvPicPr>
        <p:blipFill>
          <a:blip r:embed="rId2"/>
          <a:stretch>
            <a:fillRect/>
          </a:stretch>
        </p:blipFill>
        <p:spPr>
          <a:xfrm>
            <a:off x="7241626" y="843454"/>
            <a:ext cx="3053951" cy="2267721"/>
          </a:xfrm>
          <a:prstGeom prst="rect">
            <a:avLst/>
          </a:prstGeom>
        </p:spPr>
      </p:pic>
      <p:pic>
        <p:nvPicPr>
          <p:cNvPr id="8" name="Picture 7">
            <a:extLst>
              <a:ext uri="{FF2B5EF4-FFF2-40B4-BE49-F238E27FC236}">
                <a16:creationId xmlns:a16="http://schemas.microsoft.com/office/drawing/2014/main" id="{792F6A75-90C5-E884-A63A-E3574F9C5DCC}"/>
              </a:ext>
            </a:extLst>
          </p:cNvPr>
          <p:cNvPicPr>
            <a:picLocks noChangeAspect="1"/>
          </p:cNvPicPr>
          <p:nvPr/>
        </p:nvPicPr>
        <p:blipFill>
          <a:blip r:embed="rId3"/>
          <a:stretch>
            <a:fillRect/>
          </a:stretch>
        </p:blipFill>
        <p:spPr>
          <a:xfrm>
            <a:off x="7241626" y="3746825"/>
            <a:ext cx="3053951" cy="2364829"/>
          </a:xfrm>
          <a:prstGeom prst="rect">
            <a:avLst/>
          </a:prstGeom>
        </p:spPr>
      </p:pic>
      <p:sp>
        <p:nvSpPr>
          <p:cNvPr id="9" name="TextBox 8">
            <a:extLst>
              <a:ext uri="{FF2B5EF4-FFF2-40B4-BE49-F238E27FC236}">
                <a16:creationId xmlns:a16="http://schemas.microsoft.com/office/drawing/2014/main" id="{4A0B96D7-10C6-B9E5-75BF-076B7AFD3F66}"/>
              </a:ext>
            </a:extLst>
          </p:cNvPr>
          <p:cNvSpPr txBox="1"/>
          <p:nvPr/>
        </p:nvSpPr>
        <p:spPr>
          <a:xfrm>
            <a:off x="6355490" y="3167390"/>
            <a:ext cx="5013435" cy="523220"/>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b. Circuit diagram of ESP32 with DHT11, PIR, LCD, LEDs, and battery supply</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985D3A4-A518-1423-D699-01F242504B69}"/>
              </a:ext>
            </a:extLst>
          </p:cNvPr>
          <p:cNvSpPr txBox="1"/>
          <p:nvPr/>
        </p:nvSpPr>
        <p:spPr>
          <a:xfrm>
            <a:off x="6355490" y="6111654"/>
            <a:ext cx="5013435" cy="523220"/>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c. Circuit diagram of Arduino Uno with L298 motor driver controlling DC fan</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198599D7-A49A-A30F-4C62-0F0425C42A91}"/>
              </a:ext>
            </a:extLst>
          </p:cNvPr>
          <p:cNvSpPr txBox="1"/>
          <p:nvPr/>
        </p:nvSpPr>
        <p:spPr>
          <a:xfrm>
            <a:off x="288301" y="5957765"/>
            <a:ext cx="5807699" cy="307777"/>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a. </a:t>
            </a:r>
            <a:r>
              <a:rPr lang="en-US" sz="1400" i="1" dirty="0">
                <a:solidFill>
                  <a:schemeClr val="bg1"/>
                </a:solidFill>
                <a:latin typeface="Calibri" panose="020F0502020204030204" pitchFamily="34" charset="0"/>
                <a:ea typeface="Calibri" panose="020F0502020204030204" pitchFamily="34" charset="0"/>
                <a:cs typeface="Calibri" panose="020F0502020204030204" pitchFamily="34" charset="0"/>
              </a:rPr>
              <a:t>System architecture of the IoT-Enabled Intelligent Home Assistant.</a:t>
            </a:r>
            <a:endPar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BD669302-76BF-1A2D-4885-5D1D4538FC3B}"/>
              </a:ext>
            </a:extLst>
          </p:cNvPr>
          <p:cNvPicPr>
            <a:picLocks noChangeAspect="1"/>
          </p:cNvPicPr>
          <p:nvPr/>
        </p:nvPicPr>
        <p:blipFill>
          <a:blip r:embed="rId4"/>
          <a:stretch>
            <a:fillRect/>
          </a:stretch>
        </p:blipFill>
        <p:spPr>
          <a:xfrm>
            <a:off x="348679" y="1043151"/>
            <a:ext cx="5433998" cy="4771698"/>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9EFF9-D89C-3F0E-C58D-C566BB7C378A}"/>
            </a:ext>
          </a:extLst>
        </p:cNvPr>
        <p:cNvGrpSpPr/>
        <p:nvPr/>
      </p:nvGrpSpPr>
      <p:grpSpPr>
        <a:xfrm>
          <a:off x="0" y="0"/>
          <a:ext cx="0" cy="0"/>
          <a:chOff x="0" y="0"/>
          <a:chExt cx="0" cy="0"/>
        </a:xfrm>
      </p:grpSpPr>
      <p:sp>
        <p:nvSpPr>
          <p:cNvPr id="38" name="Text Placeholder 37">
            <a:extLst>
              <a:ext uri="{FF2B5EF4-FFF2-40B4-BE49-F238E27FC236}">
                <a16:creationId xmlns:a16="http://schemas.microsoft.com/office/drawing/2014/main" id="{12CC919E-495B-26A2-4C6E-99B45C8D0EE6}"/>
              </a:ext>
            </a:extLst>
          </p:cNvPr>
          <p:cNvSpPr>
            <a:spLocks noGrp="1"/>
          </p:cNvSpPr>
          <p:nvPr>
            <p:ph type="body" sz="quarter" idx="17"/>
          </p:nvPr>
        </p:nvSpPr>
        <p:spPr>
          <a:xfrm>
            <a:off x="1022029" y="1745020"/>
            <a:ext cx="4809811" cy="3294340"/>
          </a:xfrm>
        </p:spPr>
        <p:txBody>
          <a:bodyPr>
            <a:normAutofit/>
          </a:bodyPr>
          <a:lstStyle/>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ESP32 as central controller.</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Arduino Uno for modular expansion.</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DHT11 &amp; PIR for sensing.</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16x2 LCD for real-time feedback.</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LEDs + Fan for appliance control.</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3.7 volts Li-ion batteries as power source.</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MQTT over Wi-Fi for communication.</a:t>
            </a:r>
          </a:p>
        </p:txBody>
      </p:sp>
      <p:sp>
        <p:nvSpPr>
          <p:cNvPr id="5" name="Slide Number Placeholder 4">
            <a:extLst>
              <a:ext uri="{FF2B5EF4-FFF2-40B4-BE49-F238E27FC236}">
                <a16:creationId xmlns:a16="http://schemas.microsoft.com/office/drawing/2014/main" id="{43AA80D0-CDAD-E6CA-2B4F-B39F425A6BD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6" name="TextBox 5">
            <a:extLst>
              <a:ext uri="{FF2B5EF4-FFF2-40B4-BE49-F238E27FC236}">
                <a16:creationId xmlns:a16="http://schemas.microsoft.com/office/drawing/2014/main" id="{7706C6E4-6795-DFF3-B139-2456FDD72A0E}"/>
              </a:ext>
            </a:extLst>
          </p:cNvPr>
          <p:cNvSpPr txBox="1"/>
          <p:nvPr/>
        </p:nvSpPr>
        <p:spPr>
          <a:xfrm>
            <a:off x="3698240" y="553840"/>
            <a:ext cx="5151120" cy="769441"/>
          </a:xfrm>
          <a:prstGeom prst="rect">
            <a:avLst/>
          </a:prstGeom>
          <a:noFill/>
        </p:spPr>
        <p:txBody>
          <a:bodyPr wrap="square" rtlCol="0">
            <a:spAutoFit/>
          </a:bodyPr>
          <a:lstStyle/>
          <a:p>
            <a:r>
              <a:rPr lang="en-US" sz="2600" b="1" dirty="0">
                <a:solidFill>
                  <a:schemeClr val="bg1"/>
                </a:solidFill>
                <a:latin typeface="Calibri" panose="020F0502020204030204" pitchFamily="34" charset="0"/>
                <a:ea typeface="Calibri" panose="020F0502020204030204" pitchFamily="34" charset="0"/>
                <a:cs typeface="Calibri" panose="020F0502020204030204" pitchFamily="34" charset="0"/>
              </a:rPr>
              <a:t>      HARDWARE COMPONENTS</a:t>
            </a:r>
            <a:endParaRPr lang="en-US" sz="2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2054" name="Picture 6" descr="Blueprint of a house with technology icons. Blueprint of a house with technology icons. Concept of smart home, automation, control cctv network, internet of things (iot), smart city, saving energy efficiency, heating and air conditioning. project plan home automation stock pictures, royalty-free photos &amp; images">
            <a:extLst>
              <a:ext uri="{FF2B5EF4-FFF2-40B4-BE49-F238E27FC236}">
                <a16:creationId xmlns:a16="http://schemas.microsoft.com/office/drawing/2014/main" id="{DAD3C46F-ECE9-022B-3A46-477CF8F84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710" y="1459481"/>
            <a:ext cx="58293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7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C4247-2F97-04B4-0CC3-7D6B0FBE7EFA}"/>
            </a:ext>
          </a:extLst>
        </p:cNvPr>
        <p:cNvGrpSpPr/>
        <p:nvPr/>
      </p:nvGrpSpPr>
      <p:grpSpPr>
        <a:xfrm>
          <a:off x="0" y="0"/>
          <a:ext cx="0" cy="0"/>
          <a:chOff x="0" y="0"/>
          <a:chExt cx="0" cy="0"/>
        </a:xfrm>
      </p:grpSpPr>
      <p:sp>
        <p:nvSpPr>
          <p:cNvPr id="38" name="Text Placeholder 37">
            <a:extLst>
              <a:ext uri="{FF2B5EF4-FFF2-40B4-BE49-F238E27FC236}">
                <a16:creationId xmlns:a16="http://schemas.microsoft.com/office/drawing/2014/main" id="{7700ED7C-F5A2-930D-680D-36DAEB1ABCF0}"/>
              </a:ext>
            </a:extLst>
          </p:cNvPr>
          <p:cNvSpPr>
            <a:spLocks noGrp="1"/>
          </p:cNvSpPr>
          <p:nvPr>
            <p:ph type="body" sz="quarter" idx="17"/>
          </p:nvPr>
        </p:nvSpPr>
        <p:spPr>
          <a:xfrm>
            <a:off x="1022029" y="1745020"/>
            <a:ext cx="4809811" cy="3294340"/>
          </a:xfrm>
        </p:spPr>
        <p:txBody>
          <a:bodyPr>
            <a:normAutofit/>
          </a:bodyPr>
          <a:lstStyle/>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Arduino IDE + C/C++ programming</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MQTT protocol (publish–subscribe)</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Wi-Fi for real-time connectivity</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Algorithms for fan speed, occupancy control, and power-saving</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LCD display driver libraries</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 Web dashboard for remote monitoring</a:t>
            </a:r>
          </a:p>
        </p:txBody>
      </p:sp>
      <p:sp>
        <p:nvSpPr>
          <p:cNvPr id="5" name="Slide Number Placeholder 4">
            <a:extLst>
              <a:ext uri="{FF2B5EF4-FFF2-40B4-BE49-F238E27FC236}">
                <a16:creationId xmlns:a16="http://schemas.microsoft.com/office/drawing/2014/main" id="{C57FFD89-F52A-C1AF-F6CD-3DC6686E034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6" name="TextBox 5">
            <a:extLst>
              <a:ext uri="{FF2B5EF4-FFF2-40B4-BE49-F238E27FC236}">
                <a16:creationId xmlns:a16="http://schemas.microsoft.com/office/drawing/2014/main" id="{29CD557C-FE57-07CB-A1E1-B73927C3BC88}"/>
              </a:ext>
            </a:extLst>
          </p:cNvPr>
          <p:cNvSpPr txBox="1"/>
          <p:nvPr/>
        </p:nvSpPr>
        <p:spPr>
          <a:xfrm>
            <a:off x="3799841" y="553840"/>
            <a:ext cx="5151120" cy="769441"/>
          </a:xfrm>
          <a:prstGeom prst="rect">
            <a:avLst/>
          </a:prstGeom>
          <a:noFill/>
        </p:spPr>
        <p:txBody>
          <a:bodyPr wrap="square" rtlCol="0">
            <a:spAutoFit/>
          </a:bodyPr>
          <a:lstStyle/>
          <a:p>
            <a:r>
              <a:rPr lang="en-US" sz="2600" b="1" dirty="0">
                <a:solidFill>
                  <a:schemeClr val="bg1"/>
                </a:solidFill>
                <a:latin typeface="Calibri" panose="020F0502020204030204" pitchFamily="34" charset="0"/>
                <a:ea typeface="Calibri" panose="020F0502020204030204" pitchFamily="34" charset="0"/>
                <a:cs typeface="Calibri" panose="020F0502020204030204" pitchFamily="34" charset="0"/>
              </a:rPr>
              <a:t>   SOFTWARE REQUIREMENTS</a:t>
            </a:r>
            <a:endParaRPr lang="en-US" sz="2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2054" name="Picture 6">
            <a:extLst>
              <a:ext uri="{FF2B5EF4-FFF2-40B4-BE49-F238E27FC236}">
                <a16:creationId xmlns:a16="http://schemas.microsoft.com/office/drawing/2014/main" id="{CA82A403-9F80-D49B-3FAB-B75CB5AEE69E}"/>
              </a:ext>
            </a:extLst>
          </p:cNvPr>
          <p:cNvPicPr>
            <a:picLocks noChangeAspect="1" noChangeArrowheads="1"/>
          </p:cNvPicPr>
          <p:nvPr/>
        </p:nvPicPr>
        <p:blipFill>
          <a:blip r:embed="rId2"/>
          <a:srcRect/>
          <a:stretch/>
        </p:blipFill>
        <p:spPr bwMode="auto">
          <a:xfrm>
            <a:off x="6360162" y="1834819"/>
            <a:ext cx="4640846" cy="338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4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134C1-53EF-DB11-B689-77ABB390DAB4}"/>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7BD6A514-E092-9B02-423C-4FB2B3078EE4}"/>
              </a:ext>
            </a:extLst>
          </p:cNvPr>
          <p:cNvSpPr>
            <a:spLocks noGrp="1"/>
          </p:cNvSpPr>
          <p:nvPr>
            <p:ph type="title"/>
          </p:nvPr>
        </p:nvSpPr>
        <p:spPr>
          <a:xfrm>
            <a:off x="9949" y="294966"/>
            <a:ext cx="5643599" cy="6268065"/>
          </a:xfrm>
        </p:spPr>
        <p:txBody>
          <a:bodyPr>
            <a:normAutofit/>
          </a:bodyPr>
          <a:lstStyle/>
          <a:p>
            <a:r>
              <a:rPr lang="en-IN" sz="2400" dirty="0">
                <a:solidFill>
                  <a:schemeClr val="accent2"/>
                </a:solidFill>
                <a:latin typeface="Calibri" panose="020F0502020204030204" pitchFamily="34" charset="0"/>
                <a:ea typeface="Calibri" panose="020F0502020204030204" pitchFamily="34" charset="0"/>
                <a:cs typeface="Calibri" panose="020F0502020204030204" pitchFamily="34" charset="0"/>
              </a:rPr>
              <a:t>results and ANALYSIS: </a:t>
            </a:r>
          </a:p>
        </p:txBody>
      </p:sp>
      <p:sp>
        <p:nvSpPr>
          <p:cNvPr id="30" name="Text Placeholder 29">
            <a:extLst>
              <a:ext uri="{FF2B5EF4-FFF2-40B4-BE49-F238E27FC236}">
                <a16:creationId xmlns:a16="http://schemas.microsoft.com/office/drawing/2014/main" id="{D5EB39E4-A4C1-75F4-17FB-184AD2D3FDDC}"/>
              </a:ext>
            </a:extLst>
          </p:cNvPr>
          <p:cNvSpPr>
            <a:spLocks noGrp="1"/>
          </p:cNvSpPr>
          <p:nvPr>
            <p:ph type="body" sz="quarter" idx="15"/>
          </p:nvPr>
        </p:nvSpPr>
        <p:spPr>
          <a:xfrm>
            <a:off x="612931" y="1683840"/>
            <a:ext cx="4850550" cy="3105076"/>
          </a:xfrm>
        </p:spPr>
        <p:txBody>
          <a:bodyPr>
            <a:no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 Fan speed adjusts automatically based on temperature &amp; humidity</a:t>
            </a:r>
          </a:p>
          <a:p>
            <a:r>
              <a:rPr lang="en-IN" sz="2000" b="1" dirty="0">
                <a:latin typeface="Calibri" panose="020F0502020204030204" pitchFamily="34" charset="0"/>
                <a:ea typeface="Calibri" panose="020F0502020204030204" pitchFamily="34" charset="0"/>
                <a:cs typeface="Calibri" panose="020F0502020204030204" pitchFamily="34" charset="0"/>
              </a:rPr>
              <a:t>• PIR triggers appliances only when occupancy detected</a:t>
            </a:r>
          </a:p>
          <a:p>
            <a:r>
              <a:rPr lang="en-IN" sz="2000" b="1" dirty="0">
                <a:latin typeface="Calibri" panose="020F0502020204030204" pitchFamily="34" charset="0"/>
                <a:ea typeface="Calibri" panose="020F0502020204030204" pitchFamily="34" charset="0"/>
                <a:cs typeface="Calibri" panose="020F0502020204030204" pitchFamily="34" charset="0"/>
              </a:rPr>
              <a:t>• LCD shows live sensor data</a:t>
            </a:r>
          </a:p>
          <a:p>
            <a:r>
              <a:rPr lang="en-IN" sz="2000" b="1" dirty="0">
                <a:latin typeface="Calibri" panose="020F0502020204030204" pitchFamily="34" charset="0"/>
                <a:ea typeface="Calibri" panose="020F0502020204030204" pitchFamily="34" charset="0"/>
                <a:cs typeface="Calibri" panose="020F0502020204030204" pitchFamily="34" charset="0"/>
              </a:rPr>
              <a:t>• Energy-efficient through ESP32 low-power modes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035E0051-24CE-79B5-2A66-10C52C6ABA4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7" name="Picture 6">
            <a:extLst>
              <a:ext uri="{FF2B5EF4-FFF2-40B4-BE49-F238E27FC236}">
                <a16:creationId xmlns:a16="http://schemas.microsoft.com/office/drawing/2014/main" id="{B04B4EC7-DDC9-6D95-F71E-5B87134D474A}"/>
              </a:ext>
            </a:extLst>
          </p:cNvPr>
          <p:cNvPicPr>
            <a:picLocks noChangeAspect="1"/>
          </p:cNvPicPr>
          <p:nvPr/>
        </p:nvPicPr>
        <p:blipFill>
          <a:blip r:embed="rId2"/>
          <a:stretch>
            <a:fillRect/>
          </a:stretch>
        </p:blipFill>
        <p:spPr>
          <a:xfrm>
            <a:off x="6378190" y="294966"/>
            <a:ext cx="4251711" cy="2556164"/>
          </a:xfrm>
          <a:prstGeom prst="rect">
            <a:avLst/>
          </a:prstGeom>
        </p:spPr>
      </p:pic>
      <p:pic>
        <p:nvPicPr>
          <p:cNvPr id="9" name="Picture 8">
            <a:extLst>
              <a:ext uri="{FF2B5EF4-FFF2-40B4-BE49-F238E27FC236}">
                <a16:creationId xmlns:a16="http://schemas.microsoft.com/office/drawing/2014/main" id="{E7E84E9F-8EED-CEFC-FB83-19948C04875B}"/>
              </a:ext>
            </a:extLst>
          </p:cNvPr>
          <p:cNvPicPr>
            <a:picLocks noChangeAspect="1"/>
          </p:cNvPicPr>
          <p:nvPr/>
        </p:nvPicPr>
        <p:blipFill>
          <a:blip r:embed="rId3"/>
          <a:stretch>
            <a:fillRect/>
          </a:stretch>
        </p:blipFill>
        <p:spPr>
          <a:xfrm>
            <a:off x="6378190" y="3428998"/>
            <a:ext cx="4251711" cy="2286000"/>
          </a:xfrm>
          <a:prstGeom prst="rect">
            <a:avLst/>
          </a:prstGeom>
        </p:spPr>
      </p:pic>
      <p:sp>
        <p:nvSpPr>
          <p:cNvPr id="10" name="TextBox 9">
            <a:extLst>
              <a:ext uri="{FF2B5EF4-FFF2-40B4-BE49-F238E27FC236}">
                <a16:creationId xmlns:a16="http://schemas.microsoft.com/office/drawing/2014/main" id="{A9144C14-362B-929B-2873-EB44C8753009}"/>
              </a:ext>
            </a:extLst>
          </p:cNvPr>
          <p:cNvSpPr txBox="1"/>
          <p:nvPr/>
        </p:nvSpPr>
        <p:spPr>
          <a:xfrm>
            <a:off x="6378190" y="2943990"/>
            <a:ext cx="4686300" cy="584775"/>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1: Serial Monitor showing MQTT data being published.</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1" name="TextBox 10">
            <a:extLst>
              <a:ext uri="{FF2B5EF4-FFF2-40B4-BE49-F238E27FC236}">
                <a16:creationId xmlns:a16="http://schemas.microsoft.com/office/drawing/2014/main" id="{68D89222-5898-3B95-8BFB-FBE90FB24453}"/>
              </a:ext>
            </a:extLst>
          </p:cNvPr>
          <p:cNvSpPr txBox="1"/>
          <p:nvPr/>
        </p:nvSpPr>
        <p:spPr>
          <a:xfrm>
            <a:off x="6378190" y="5799896"/>
            <a:ext cx="4686300" cy="800219"/>
          </a:xfrm>
          <a:prstGeom prst="rect">
            <a:avLst/>
          </a:prstGeom>
          <a:noFill/>
        </p:spPr>
        <p:txBody>
          <a:bodyPr wrap="square" rtlCol="0">
            <a:spAutoFit/>
          </a:bodyPr>
          <a:lstStyle/>
          <a:p>
            <a:r>
              <a:rPr lang="en-IN" sz="1400" i="1" dirty="0">
                <a:solidFill>
                  <a:schemeClr val="bg1"/>
                </a:solidFill>
                <a:latin typeface="Calibri" panose="020F0502020204030204" pitchFamily="34" charset="0"/>
                <a:ea typeface="Calibri" panose="020F0502020204030204" pitchFamily="34" charset="0"/>
                <a:cs typeface="Calibri" panose="020F0502020204030204" pitchFamily="34" charset="0"/>
              </a:rPr>
              <a:t>Fig. 2: Fan connected through L298 driver with battery supply.</a:t>
            </a:r>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56741746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8664</TotalTime>
  <Words>696</Words>
  <Application>Microsoft Office PowerPoint</Application>
  <PresentationFormat>Widescreen</PresentationFormat>
  <Paragraphs>93</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Bahnschrift SemiCondensed</vt:lpstr>
      <vt:lpstr>Bahnschrift SemiLight Condensed</vt:lpstr>
      <vt:lpstr>Bierstadt</vt:lpstr>
      <vt:lpstr>Calibri</vt:lpstr>
      <vt:lpstr>Courier New</vt:lpstr>
      <vt:lpstr>Posterama</vt:lpstr>
      <vt:lpstr>Posterama Bold</vt:lpstr>
      <vt:lpstr>Office Theme</vt:lpstr>
      <vt:lpstr>IoT-Enabled Intelligent Home Assistant
with Power Management Features</vt:lpstr>
      <vt:lpstr>INTRODUCTION</vt:lpstr>
      <vt:lpstr>Problem STATEMENT: </vt:lpstr>
      <vt:lpstr>       Objectives</vt:lpstr>
      <vt:lpstr>  Literature Review (Related Work)</vt:lpstr>
      <vt:lpstr>System Architecture Overview</vt:lpstr>
      <vt:lpstr>PowerPoint Presentation</vt:lpstr>
      <vt:lpstr>PowerPoint Presentation</vt:lpstr>
      <vt:lpstr>results and ANALYSIS: </vt:lpstr>
      <vt:lpstr>PowerPoint Presentation</vt:lpstr>
      <vt:lpstr> </vt:lpstr>
      <vt:lpstr> REAL WORLD APPLICATIONS AND SCALABILITY</vt:lpstr>
      <vt:lpstr>Future work: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GANTA SAIRAMREDDY</dc:creator>
  <cp:lastModifiedBy>GANTA SAIRAMREDDY</cp:lastModifiedBy>
  <cp:revision>10</cp:revision>
  <dcterms:created xsi:type="dcterms:W3CDTF">2025-06-30T19:39:33Z</dcterms:created>
  <dcterms:modified xsi:type="dcterms:W3CDTF">2025-08-29T11:21:16Z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